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4"/>
  </p:notesMasterIdLst>
  <p:sldIdLst>
    <p:sldId id="257" r:id="rId2"/>
    <p:sldId id="305" r:id="rId3"/>
    <p:sldId id="299" r:id="rId4"/>
    <p:sldId id="300" r:id="rId5"/>
    <p:sldId id="259" r:id="rId6"/>
    <p:sldId id="261" r:id="rId7"/>
    <p:sldId id="263" r:id="rId8"/>
    <p:sldId id="260" r:id="rId9"/>
    <p:sldId id="289" r:id="rId10"/>
    <p:sldId id="306" r:id="rId11"/>
    <p:sldId id="286" r:id="rId12"/>
    <p:sldId id="307" r:id="rId1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B20A5B-ED66-4714-AF7C-08D9B859D2F0}" v="246" dt="2025-05-18T12:46:22.7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中間スタイル 3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中間スタイル 3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中間スタイル 1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660"/>
  </p:normalViewPr>
  <p:slideViewPr>
    <p:cSldViewPr snapToGrid="0">
      <p:cViewPr varScale="1">
        <p:scale>
          <a:sx n="55" d="100"/>
          <a:sy n="55" d="100"/>
        </p:scale>
        <p:origin x="109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B8E8BD-D908-4CB4-BAEB-0150BFD4ED2E}" type="datetimeFigureOut">
              <a:rPr kumimoji="1" lang="ja-JP" altLang="en-US" smtClean="0"/>
              <a:t>2025/5/18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92BBF0-F313-42C1-9D6C-C8E1BE0666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1306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2BBF0-F313-42C1-9D6C-C8E1BE0666FD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7015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253FBC-4E0A-5D13-EBDC-88547906D3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BCC1E9F-4C06-695F-6D5A-BE036C958E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1797CD2-7A8E-6E03-04A0-A553EF0388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13439BD-AD1F-AA42-C259-9C4A5842C3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2BBF0-F313-42C1-9D6C-C8E1BE0666FD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1386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2BBF0-F313-42C1-9D6C-C8E1BE0666FD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7015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3E06EB-D190-F4BB-9DF5-0A58759BC4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42186FE-A9CA-B8E1-33A0-F2614E77D6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C51486C-7A6A-775A-6798-725351577A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AB210C0-CAF9-AF0F-B8F9-129460EDFF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2BBF0-F313-42C1-9D6C-C8E1BE0666FD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79282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9B5671-CFE2-8FDB-2D9C-2AE32E5249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24AB4C8-817E-A6F7-88E4-66C4BDE599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3AFE467D-4303-537C-03A9-98278F0062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029EE01-8A22-775C-B9B1-5D10E32967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2BBF0-F313-42C1-9D6C-C8E1BE0666FD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8623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2C30AB-23D8-927E-E823-CED7CD5995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2CA6BC0-3206-B4B8-3EBB-8DBBEED444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E61B6F6-15C7-3DF4-80FF-DB3590E332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3495558-9748-3513-70AD-00BCA79587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2BBF0-F313-42C1-9D6C-C8E1BE0666FD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60930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7F40FE-A8B5-70F1-D5E2-9EBC66EBC3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A793ACD-770F-8E68-7BF8-3FEE56E041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5054A59-C843-62E5-BB79-925D62202B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9A54FBD-D347-A6E5-3CD2-7B0AE6E0F8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2BBF0-F313-42C1-9D6C-C8E1BE0666FD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3117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FD3DC6-8E71-F803-BFD9-B5471CEA64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DB9E592-651E-A8AE-AB7F-3477636FF7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9BA34A8-B01F-A991-B02F-9F18FB0B4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AED96-363F-4D93-8453-F5AEC26A954B}" type="datetimeFigureOut">
              <a:rPr kumimoji="1" lang="ja-JP" altLang="en-US" smtClean="0"/>
              <a:t>2025/5/18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BF6E302-7DB3-10BE-9E3A-E83AA74AD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01B4EEA-F404-71DE-B6FF-F1C265CF0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227B-144D-4FD2-A57F-604E9FDFFA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5382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505DD6C-1E3D-37A6-ADF0-F28D71F73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5B5105B-3E67-5FFC-E82D-DCE02165F6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C6FA36C-ED4E-E7D4-EA7D-6CCE257F3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AED96-363F-4D93-8453-F5AEC26A954B}" type="datetimeFigureOut">
              <a:rPr kumimoji="1" lang="ja-JP" altLang="en-US" smtClean="0"/>
              <a:t>2025/5/18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F8B6840-0076-A0CF-FF5F-AE6DBAC28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F235B91-D437-DC5B-CADD-05E494FBD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227B-144D-4FD2-A57F-604E9FDFFA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7513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BE43CAB0-749A-119C-DF28-7B4F8E5614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D522BF5-A9AC-E57F-8A70-D41DD8B7C8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130A01A-2BF3-A789-D7E0-E28A9B6D2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AED96-363F-4D93-8453-F5AEC26A954B}" type="datetimeFigureOut">
              <a:rPr kumimoji="1" lang="ja-JP" altLang="en-US" smtClean="0"/>
              <a:t>2025/5/18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49ED71D-D3B6-AF27-BD1A-19CF56566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727C704-5559-C7E5-90B9-5E2572EB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227B-144D-4FD2-A57F-604E9FDFFA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4803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65D3FAB-1E32-A380-64FE-0F9060FD3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A3B73B3-C639-5F49-9665-69869495C3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C4FA4A0-4BED-2029-A078-C60489426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AED96-363F-4D93-8453-F5AEC26A954B}" type="datetimeFigureOut">
              <a:rPr kumimoji="1" lang="ja-JP" altLang="en-US" smtClean="0"/>
              <a:t>2025/5/18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37F1157-490B-ABD6-6E7F-6518E2D5D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51AE93E-1541-4AC0-EAA9-448CA6426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227B-144D-4FD2-A57F-604E9FDFFA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5285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CA79AE-9BF9-4C08-9187-F8D1057B2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595C54D-2A74-05FC-7064-A7936249FF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3E0187A-8472-B8DE-CEB9-80420CF59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AED96-363F-4D93-8453-F5AEC26A954B}" type="datetimeFigureOut">
              <a:rPr kumimoji="1" lang="ja-JP" altLang="en-US" smtClean="0"/>
              <a:t>2025/5/18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7ED28B8-3A9F-2FCC-C59C-42FDA9389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F9904D7-7613-976A-8C0D-AECF310F8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227B-144D-4FD2-A57F-604E9FDFFA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6941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ECC1141-4172-7826-F319-8EF946684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CEF6E68-A200-67C6-DBE9-CDEA9BF618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C82BCBA-26E1-F29A-3BEF-391532E7F2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B2F67A1-22B4-72DF-F23E-909FCAD06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AED96-363F-4D93-8453-F5AEC26A954B}" type="datetimeFigureOut">
              <a:rPr kumimoji="1" lang="ja-JP" altLang="en-US" smtClean="0"/>
              <a:t>2025/5/18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A3FE8E3-777C-6BF4-9D57-7874E3F9D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3479C7D-1808-1574-ABB2-9982C89FB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227B-144D-4FD2-A57F-604E9FDFFA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2822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F48D02-9CC9-7E2D-C1CE-8E142F066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14BD3C7-D9C7-8FA0-A37E-3973AFBE6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400DD78-0F48-A79D-4324-E4107F9EB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97C4676-B43E-DA6D-96DF-C28FE547FF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578F688B-F783-EDAE-2045-A790762B58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E14C2E12-9CC7-467F-2DEF-DCC537871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AED96-363F-4D93-8453-F5AEC26A954B}" type="datetimeFigureOut">
              <a:rPr kumimoji="1" lang="ja-JP" altLang="en-US" smtClean="0"/>
              <a:t>2025/5/18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1D7B3F4-2B19-883D-880F-CE2538D07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7A77C2FC-D38E-9E43-8B79-A1C969857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227B-144D-4FD2-A57F-604E9FDFFA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5631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FA43C3E-E8DE-6E37-D52D-7FEF9A962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D1EF4C4-CDF5-3448-AEE6-5930D043D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AED96-363F-4D93-8453-F5AEC26A954B}" type="datetimeFigureOut">
              <a:rPr kumimoji="1" lang="ja-JP" altLang="en-US" smtClean="0"/>
              <a:t>2025/5/18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A8FD404-0ADC-349C-2195-DE8F3B004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5807512-BFEB-488E-2A64-6BD6A1534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227B-144D-4FD2-A57F-604E9FDFFA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2060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A77DEF3-5125-3E91-C90A-129FBB81B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AED96-363F-4D93-8453-F5AEC26A954B}" type="datetimeFigureOut">
              <a:rPr kumimoji="1" lang="ja-JP" altLang="en-US" smtClean="0"/>
              <a:t>2025/5/18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525D4D0-4231-1E5E-61B0-97A50F358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A3D75F1-592D-BC43-6D5D-FEB3F47FE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227B-144D-4FD2-A57F-604E9FDFFA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6682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E83A086-09E7-599E-82EC-0D65EB9A0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169B6CE-1851-0178-01E9-1699F9233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0EF7991-A969-94A4-A877-C507F64F24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A81E635-097B-5D73-77C9-362F8722B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AED96-363F-4D93-8453-F5AEC26A954B}" type="datetimeFigureOut">
              <a:rPr kumimoji="1" lang="ja-JP" altLang="en-US" smtClean="0"/>
              <a:t>2025/5/18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B318660-3E7A-50C4-02EA-E48D751DA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5FCF790-DE28-181E-55D8-070C9B4E8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227B-144D-4FD2-A57F-604E9FDFFA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0172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97265B-EE8C-965B-0807-3915F0809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4603FA8-1FA8-1243-8E4D-B7E9A8563D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BB2016D-1554-2302-3646-D67F361A6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50EE4DF-9978-625E-3048-E6BFAF273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AED96-363F-4D93-8453-F5AEC26A954B}" type="datetimeFigureOut">
              <a:rPr kumimoji="1" lang="ja-JP" altLang="en-US" smtClean="0"/>
              <a:t>2025/5/18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6D20215-A09A-D0E9-EEA0-27BD85C3A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B07209D-5707-F0EA-9272-AB951ED32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227B-144D-4FD2-A57F-604E9FDFFA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6569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1EDA7100-438D-CDCE-9465-5A0EE1D39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A909D8D-A48F-049B-5EEC-E8DE0F41A5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2EB885E-BF91-B4B7-BBF2-C5B88C97DB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AED96-363F-4D93-8453-F5AEC26A954B}" type="datetimeFigureOut">
              <a:rPr kumimoji="1" lang="ja-JP" altLang="en-US" smtClean="0"/>
              <a:t>2025/5/18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A112B49-8CA0-5818-9B88-093B026A7F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4C9B0E6-3880-5238-A50B-D3A5D80937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D227B-144D-4FD2-A57F-604E9FDFFA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937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676FFAD5-7C77-0960-887D-B258C9A01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AA4DC4A-A889-A59F-8952-135962AAABCC}"/>
              </a:ext>
            </a:extLst>
          </p:cNvPr>
          <p:cNvSpPr txBox="1"/>
          <p:nvPr/>
        </p:nvSpPr>
        <p:spPr>
          <a:xfrm>
            <a:off x="2193471" y="533400"/>
            <a:ext cx="78050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生きた日本語を学ぼう！</a:t>
            </a:r>
            <a:r>
              <a:rPr lang="ja-JP" altLang="en-US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その⑪</a:t>
            </a:r>
            <a:r>
              <a:rPr kumimoji="1" lang="ja-JP" altLang="en-US" sz="72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C48CCF0-F4C3-0B55-5B2A-1463BF2E9195}"/>
              </a:ext>
            </a:extLst>
          </p:cNvPr>
          <p:cNvSpPr txBox="1"/>
          <p:nvPr/>
        </p:nvSpPr>
        <p:spPr>
          <a:xfrm>
            <a:off x="359228" y="2932053"/>
            <a:ext cx="1147354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72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～「</a:t>
            </a:r>
            <a:r>
              <a:rPr lang="ja-JP" altLang="en-US" sz="72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この</a:t>
            </a:r>
            <a:r>
              <a:rPr kumimoji="1" lang="ja-JP" altLang="en-US" sz="72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」・「あの」</a:t>
            </a:r>
            <a:r>
              <a:rPr lang="ja-JP" altLang="en-US" sz="72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・</a:t>
            </a:r>
            <a:r>
              <a:rPr kumimoji="1" lang="ja-JP" altLang="en-US" sz="72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「その」～</a:t>
            </a:r>
            <a:endParaRPr lang="ja-JP" altLang="en-US" sz="7200" dirty="0"/>
          </a:p>
        </p:txBody>
      </p:sp>
    </p:spTree>
    <p:extLst>
      <p:ext uri="{BB962C8B-B14F-4D97-AF65-F5344CB8AC3E}">
        <p14:creationId xmlns:p14="http://schemas.microsoft.com/office/powerpoint/2010/main" val="1786564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64390D-84D7-0B56-BF76-F9B7F77802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199FA4B0-5F1C-6738-052A-F45C8EC09B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14930A1-32A1-4476-40FF-C733A37FA3F7}"/>
              </a:ext>
            </a:extLst>
          </p:cNvPr>
          <p:cNvSpPr txBox="1"/>
          <p:nvPr/>
        </p:nvSpPr>
        <p:spPr>
          <a:xfrm>
            <a:off x="5941983" y="5506994"/>
            <a:ext cx="7805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生きた日本語を学ぼう！</a:t>
            </a:r>
            <a:r>
              <a:rPr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その⑪</a:t>
            </a:r>
            <a:r>
              <a:rPr kumimoji="1" lang="ja-JP" altLang="en-US" sz="4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AA52371-6B77-6474-C5D6-A6AAA3D58FCB}"/>
              </a:ext>
            </a:extLst>
          </p:cNvPr>
          <p:cNvSpPr txBox="1"/>
          <p:nvPr/>
        </p:nvSpPr>
        <p:spPr>
          <a:xfrm>
            <a:off x="207197" y="415472"/>
            <a:ext cx="34919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練習</a:t>
            </a:r>
            <a:endParaRPr lang="en-US" altLang="ja-JP" sz="3600" b="1" u="sng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Practice</a:t>
            </a:r>
            <a:endParaRPr lang="ja-JP" altLang="en-US" sz="3600" u="sng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E26CA6F-28A3-5062-7A00-6E2EE43B9487}"/>
              </a:ext>
            </a:extLst>
          </p:cNvPr>
          <p:cNvSpPr txBox="1"/>
          <p:nvPr/>
        </p:nvSpPr>
        <p:spPr>
          <a:xfrm>
            <a:off x="284382" y="1717715"/>
            <a:ext cx="333759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問題　①</a:t>
            </a:r>
            <a:endParaRPr lang="en-US" altLang="ja-JP" sz="3600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Problem</a:t>
            </a:r>
            <a:r>
              <a:rPr lang="ja-JP" altLang="en-US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①</a:t>
            </a:r>
          </a:p>
        </p:txBody>
      </p:sp>
      <p:sp>
        <p:nvSpPr>
          <p:cNvPr id="9" name="矢印: ストライプ 8">
            <a:extLst>
              <a:ext uri="{FF2B5EF4-FFF2-40B4-BE49-F238E27FC236}">
                <a16:creationId xmlns:a16="http://schemas.microsoft.com/office/drawing/2014/main" id="{E9F594F1-A969-91D6-AD8D-517EA5C44C4C}"/>
              </a:ext>
            </a:extLst>
          </p:cNvPr>
          <p:cNvSpPr/>
          <p:nvPr/>
        </p:nvSpPr>
        <p:spPr>
          <a:xfrm>
            <a:off x="497976" y="4544546"/>
            <a:ext cx="1399634" cy="962448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0C17333-778B-F68F-2DAF-282A6E93D9F2}"/>
              </a:ext>
            </a:extLst>
          </p:cNvPr>
          <p:cNvSpPr txBox="1"/>
          <p:nvPr/>
        </p:nvSpPr>
        <p:spPr>
          <a:xfrm>
            <a:off x="2703484" y="3470492"/>
            <a:ext cx="71410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甘（あま）い</a:t>
            </a:r>
            <a:endParaRPr lang="en-US" altLang="ja-JP" sz="40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E10021C-8DD7-75FB-7926-2308E87EFEE9}"/>
              </a:ext>
            </a:extLst>
          </p:cNvPr>
          <p:cNvSpPr txBox="1"/>
          <p:nvPr/>
        </p:nvSpPr>
        <p:spPr>
          <a:xfrm>
            <a:off x="2053017" y="4443550"/>
            <a:ext cx="974709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6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あのりんごは甘いです。</a:t>
            </a:r>
            <a:endParaRPr lang="en-US" altLang="ja-JP" sz="66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56A28A1F-76E2-3081-955F-EFAD57F2C0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684" b="60031" l="68301" r="87653">
                        <a14:foregroundMark x1="84939" y1="32970" x2="84238" y2="40435"/>
                        <a14:foregroundMark x1="77320" y1="43857" x2="84676" y2="34526"/>
                        <a14:foregroundMark x1="84676" y1="34526" x2="84939" y2="37792"/>
                        <a14:foregroundMark x1="82137" y1="22084" x2="78371" y2="24106"/>
                        <a14:foregroundMark x1="85114" y1="35303" x2="85552" y2="44635"/>
                        <a14:foregroundMark x1="68476" y1="41680" x2="70578" y2="44479"/>
                        <a14:foregroundMark x1="81524" y1="21462" x2="79247" y2="23639"/>
                        <a14:foregroundMark x1="87391" y1="37792" x2="87391" y2="42613"/>
                        <a14:foregroundMark x1="79917" y1="60031" x2="81786" y2="60031"/>
                        <a14:foregroundMark x1="75394" y1="60031" x2="77004" y2="60031"/>
                        <a14:backgroundMark x1="77933" y1="60187" x2="77933" y2="60187"/>
                        <a14:backgroundMark x1="77408" y1="59876" x2="77408" y2="59876"/>
                        <a14:backgroundMark x1="78634" y1="59409" x2="77583" y2="59720"/>
                        <a14:backgroundMark x1="77145" y1="59720" x2="79422" y2="611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912" t="15876" r="9921" b="36002"/>
          <a:stretch/>
        </p:blipFill>
        <p:spPr>
          <a:xfrm>
            <a:off x="5177046" y="1011895"/>
            <a:ext cx="2281592" cy="2558031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8CA7184-BC5E-9284-CB61-F44ABC1009EA}"/>
              </a:ext>
            </a:extLst>
          </p:cNvPr>
          <p:cNvSpPr txBox="1"/>
          <p:nvPr/>
        </p:nvSpPr>
        <p:spPr>
          <a:xfrm>
            <a:off x="4295353" y="526968"/>
            <a:ext cx="18458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あれ</a:t>
            </a:r>
            <a:endParaRPr lang="en-US" altLang="ja-JP" sz="40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133DDCB-7F76-FFBC-A776-982AAC3AFD82}"/>
              </a:ext>
            </a:extLst>
          </p:cNvPr>
          <p:cNvSpPr txBox="1"/>
          <p:nvPr/>
        </p:nvSpPr>
        <p:spPr>
          <a:xfrm>
            <a:off x="6495088" y="526968"/>
            <a:ext cx="21420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りんご</a:t>
            </a:r>
            <a:endParaRPr lang="en-US" altLang="ja-JP" sz="40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7D9B0E38-36AA-1B6F-32F6-E0F82A01C60C}"/>
              </a:ext>
            </a:extLst>
          </p:cNvPr>
          <p:cNvSpPr/>
          <p:nvPr/>
        </p:nvSpPr>
        <p:spPr>
          <a:xfrm>
            <a:off x="9220042" y="124979"/>
            <a:ext cx="2871281" cy="137371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400" b="1" dirty="0">
                <a:solidFill>
                  <a:schemeClr val="tx1"/>
                </a:solidFill>
              </a:rPr>
              <a:t>答え</a:t>
            </a:r>
            <a:endParaRPr kumimoji="1" lang="en-US" altLang="ja-JP" sz="4400" b="1" dirty="0">
              <a:solidFill>
                <a:schemeClr val="tx1"/>
              </a:solidFill>
            </a:endParaRPr>
          </a:p>
          <a:p>
            <a:pPr algn="ctr"/>
            <a:r>
              <a:rPr kumimoji="1" lang="en-US" altLang="ja-JP" sz="4400" b="1" dirty="0">
                <a:solidFill>
                  <a:schemeClr val="tx1"/>
                </a:solidFill>
              </a:rPr>
              <a:t>Answer</a:t>
            </a:r>
            <a:endParaRPr kumimoji="1" lang="ja-JP" altLang="en-US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47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E13C0D-ED34-45AB-2842-658645D132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6D659247-203E-61BB-5D4F-DBA71E35F3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D05311D-C907-6322-1531-F10FB32F8A04}"/>
              </a:ext>
            </a:extLst>
          </p:cNvPr>
          <p:cNvSpPr txBox="1"/>
          <p:nvPr/>
        </p:nvSpPr>
        <p:spPr>
          <a:xfrm>
            <a:off x="5905500" y="5551714"/>
            <a:ext cx="7805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生きた日本語を学ぼう！</a:t>
            </a:r>
            <a:r>
              <a:rPr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その⑪</a:t>
            </a:r>
            <a:r>
              <a:rPr kumimoji="1" lang="ja-JP" altLang="en-US" sz="4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CEEFA02-538D-27DC-25E4-92DD43973574}"/>
              </a:ext>
            </a:extLst>
          </p:cNvPr>
          <p:cNvSpPr txBox="1"/>
          <p:nvPr/>
        </p:nvSpPr>
        <p:spPr>
          <a:xfrm>
            <a:off x="207197" y="415472"/>
            <a:ext cx="34919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練習</a:t>
            </a:r>
            <a:endParaRPr lang="en-US" altLang="ja-JP" sz="3600" b="1" u="sng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Practice</a:t>
            </a:r>
            <a:endParaRPr lang="ja-JP" altLang="en-US" sz="3600" u="sng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540E2C9-D41C-9F34-214E-92F9DC179133}"/>
              </a:ext>
            </a:extLst>
          </p:cNvPr>
          <p:cNvSpPr txBox="1"/>
          <p:nvPr/>
        </p:nvSpPr>
        <p:spPr>
          <a:xfrm>
            <a:off x="284382" y="1717715"/>
            <a:ext cx="333759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問題　②</a:t>
            </a:r>
            <a:endParaRPr lang="en-US" altLang="ja-JP" sz="3600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Problem</a:t>
            </a:r>
            <a:r>
              <a:rPr lang="ja-JP" altLang="en-US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②</a:t>
            </a:r>
          </a:p>
        </p:txBody>
      </p:sp>
      <p:sp>
        <p:nvSpPr>
          <p:cNvPr id="9" name="矢印: ストライプ 8">
            <a:extLst>
              <a:ext uri="{FF2B5EF4-FFF2-40B4-BE49-F238E27FC236}">
                <a16:creationId xmlns:a16="http://schemas.microsoft.com/office/drawing/2014/main" id="{39DD8B0B-C277-8775-7F21-B4B999D94684}"/>
              </a:ext>
            </a:extLst>
          </p:cNvPr>
          <p:cNvSpPr/>
          <p:nvPr/>
        </p:nvSpPr>
        <p:spPr>
          <a:xfrm>
            <a:off x="853299" y="4837658"/>
            <a:ext cx="1399634" cy="962448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CAB9473-1CA9-D337-3FCB-77EE08F781D4}"/>
              </a:ext>
            </a:extLst>
          </p:cNvPr>
          <p:cNvSpPr txBox="1"/>
          <p:nvPr/>
        </p:nvSpPr>
        <p:spPr>
          <a:xfrm>
            <a:off x="3621973" y="4514490"/>
            <a:ext cx="533879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9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？</a:t>
            </a:r>
            <a:endParaRPr lang="en-US" altLang="ja-JP" sz="96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45F6D3AA-482A-BC46-B37A-5AA7845878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355" y="536845"/>
            <a:ext cx="5514173" cy="3898461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DBA0D86-CCCB-BED8-E27D-499CA828DEB5}"/>
              </a:ext>
            </a:extLst>
          </p:cNvPr>
          <p:cNvSpPr txBox="1"/>
          <p:nvPr/>
        </p:nvSpPr>
        <p:spPr>
          <a:xfrm>
            <a:off x="2924574" y="3926778"/>
            <a:ext cx="71410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かわいい</a:t>
            </a:r>
            <a:endParaRPr lang="en-US" altLang="ja-JP" sz="40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F09CA3E-EC75-4EF5-2C8D-E38FEC2605A7}"/>
              </a:ext>
            </a:extLst>
          </p:cNvPr>
          <p:cNvSpPr txBox="1"/>
          <p:nvPr/>
        </p:nvSpPr>
        <p:spPr>
          <a:xfrm>
            <a:off x="6495088" y="467888"/>
            <a:ext cx="21420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きつね</a:t>
            </a:r>
            <a:endParaRPr lang="en-US" altLang="ja-JP" sz="40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00D4A6E-F094-1D79-609D-A6DC28821EB1}"/>
              </a:ext>
            </a:extLst>
          </p:cNvPr>
          <p:cNvSpPr txBox="1"/>
          <p:nvPr/>
        </p:nvSpPr>
        <p:spPr>
          <a:xfrm>
            <a:off x="3863144" y="467888"/>
            <a:ext cx="21420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これ</a:t>
            </a:r>
            <a:endParaRPr lang="en-US" altLang="ja-JP" sz="40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4044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F15D7A-94BE-4446-9B0D-152D55E1B3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624D21C6-C535-FCF7-5384-D97C50D997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E99139A-DA77-8F90-47E6-7C7BCEBA8DDA}"/>
              </a:ext>
            </a:extLst>
          </p:cNvPr>
          <p:cNvSpPr txBox="1"/>
          <p:nvPr/>
        </p:nvSpPr>
        <p:spPr>
          <a:xfrm>
            <a:off x="5905500" y="5551714"/>
            <a:ext cx="7805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生きた日本語を学ぼう</a:t>
            </a:r>
            <a:r>
              <a:rPr kumimoji="1" lang="ja-JP" altLang="en-US" sz="2000" b="1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！</a:t>
            </a:r>
            <a:r>
              <a:rPr lang="ja-JP" altLang="en-US" sz="2000" b="1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その⑪</a:t>
            </a:r>
            <a:r>
              <a:rPr kumimoji="1" lang="ja-JP" altLang="en-US" sz="4400" b="1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endParaRPr kumimoji="1" lang="ja-JP" altLang="en-US" sz="44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BD65A84-0AE8-9B20-F41D-51A7A6087111}"/>
              </a:ext>
            </a:extLst>
          </p:cNvPr>
          <p:cNvSpPr txBox="1"/>
          <p:nvPr/>
        </p:nvSpPr>
        <p:spPr>
          <a:xfrm>
            <a:off x="207197" y="415472"/>
            <a:ext cx="34919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練習</a:t>
            </a:r>
            <a:endParaRPr lang="en-US" altLang="ja-JP" sz="3600" b="1" u="sng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Practice</a:t>
            </a:r>
            <a:endParaRPr lang="ja-JP" altLang="en-US" sz="3600" u="sng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3A1FF87-2CAE-D269-F89B-B7C21F660596}"/>
              </a:ext>
            </a:extLst>
          </p:cNvPr>
          <p:cNvSpPr txBox="1"/>
          <p:nvPr/>
        </p:nvSpPr>
        <p:spPr>
          <a:xfrm>
            <a:off x="284382" y="1717715"/>
            <a:ext cx="333759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問題　②</a:t>
            </a:r>
            <a:endParaRPr lang="en-US" altLang="ja-JP" sz="3600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Problem</a:t>
            </a:r>
            <a:r>
              <a:rPr lang="ja-JP" altLang="en-US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②</a:t>
            </a:r>
          </a:p>
        </p:txBody>
      </p:sp>
      <p:sp>
        <p:nvSpPr>
          <p:cNvPr id="9" name="矢印: ストライプ 8">
            <a:extLst>
              <a:ext uri="{FF2B5EF4-FFF2-40B4-BE49-F238E27FC236}">
                <a16:creationId xmlns:a16="http://schemas.microsoft.com/office/drawing/2014/main" id="{A26DE8C0-DE93-78DD-BF4C-22771FBD8F57}"/>
              </a:ext>
            </a:extLst>
          </p:cNvPr>
          <p:cNvSpPr/>
          <p:nvPr/>
        </p:nvSpPr>
        <p:spPr>
          <a:xfrm>
            <a:off x="553543" y="4837658"/>
            <a:ext cx="1399634" cy="962448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B2E5F24-A099-0ADC-1CDB-C6676F376487}"/>
              </a:ext>
            </a:extLst>
          </p:cNvPr>
          <p:cNvSpPr txBox="1"/>
          <p:nvPr/>
        </p:nvSpPr>
        <p:spPr>
          <a:xfrm>
            <a:off x="1953177" y="4667059"/>
            <a:ext cx="1017022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6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このきつねはかわいいです。</a:t>
            </a:r>
            <a:endParaRPr lang="en-US" altLang="ja-JP" sz="66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61C3DEE3-D1EA-1A3E-4564-B903F2FA69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355" y="536845"/>
            <a:ext cx="5514173" cy="3898461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F8D4318-BA9B-911C-68C2-50BA3F9EB7E8}"/>
              </a:ext>
            </a:extLst>
          </p:cNvPr>
          <p:cNvSpPr txBox="1"/>
          <p:nvPr/>
        </p:nvSpPr>
        <p:spPr>
          <a:xfrm>
            <a:off x="2924574" y="3926778"/>
            <a:ext cx="71410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かわいい</a:t>
            </a:r>
            <a:endParaRPr lang="en-US" altLang="ja-JP" sz="40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A7429D6-4E29-C1B9-3093-889CE536BA15}"/>
              </a:ext>
            </a:extLst>
          </p:cNvPr>
          <p:cNvSpPr txBox="1"/>
          <p:nvPr/>
        </p:nvSpPr>
        <p:spPr>
          <a:xfrm>
            <a:off x="6495088" y="467888"/>
            <a:ext cx="21420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きつね</a:t>
            </a:r>
            <a:endParaRPr lang="en-US" altLang="ja-JP" sz="40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5857C66-5FE0-F95C-08D5-E30209671774}"/>
              </a:ext>
            </a:extLst>
          </p:cNvPr>
          <p:cNvSpPr txBox="1"/>
          <p:nvPr/>
        </p:nvSpPr>
        <p:spPr>
          <a:xfrm>
            <a:off x="3863144" y="467888"/>
            <a:ext cx="21420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これ</a:t>
            </a:r>
            <a:endParaRPr lang="en-US" altLang="ja-JP" sz="40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BC31FBFD-58B6-2FE5-43E5-6174C1AE26C8}"/>
              </a:ext>
            </a:extLst>
          </p:cNvPr>
          <p:cNvSpPr/>
          <p:nvPr/>
        </p:nvSpPr>
        <p:spPr>
          <a:xfrm>
            <a:off x="9220042" y="124979"/>
            <a:ext cx="2871281" cy="137371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400" b="1" dirty="0">
                <a:solidFill>
                  <a:schemeClr val="tx1"/>
                </a:solidFill>
              </a:rPr>
              <a:t>答え</a:t>
            </a:r>
            <a:endParaRPr kumimoji="1" lang="en-US" altLang="ja-JP" sz="4400" b="1" dirty="0">
              <a:solidFill>
                <a:schemeClr val="tx1"/>
              </a:solidFill>
            </a:endParaRPr>
          </a:p>
          <a:p>
            <a:pPr algn="ctr"/>
            <a:r>
              <a:rPr kumimoji="1" lang="en-US" altLang="ja-JP" sz="4400" b="1" dirty="0">
                <a:solidFill>
                  <a:schemeClr val="tx1"/>
                </a:solidFill>
              </a:rPr>
              <a:t>Answer</a:t>
            </a:r>
            <a:endParaRPr kumimoji="1" lang="ja-JP" altLang="en-US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59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CC2D31-8A87-A26A-E427-E72EDEE610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86064AB7-E5C5-E20D-773F-FCA5AF0BCC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E8C2F60-DB3A-6946-D0FB-048578BAA8A2}"/>
              </a:ext>
            </a:extLst>
          </p:cNvPr>
          <p:cNvSpPr txBox="1"/>
          <p:nvPr/>
        </p:nvSpPr>
        <p:spPr>
          <a:xfrm>
            <a:off x="5905500" y="5551714"/>
            <a:ext cx="7805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生きた日本語を学ぼう！</a:t>
            </a:r>
            <a:r>
              <a:rPr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その⑪</a:t>
            </a:r>
            <a:r>
              <a:rPr kumimoji="1" lang="ja-JP" altLang="en-US" sz="4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94D9F7F0-51F9-1F3B-4FF9-A86D8A938B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626" b="99780" l="4915" r="94896">
                        <a14:foregroundMark x1="67297" y1="4626" x2="78261" y2="14978"/>
                        <a14:foregroundMark x1="78261" y1="14978" x2="83554" y2="28414"/>
                        <a14:foregroundMark x1="83554" y1="28414" x2="83554" y2="30176"/>
                        <a14:foregroundMark x1="7940" y1="98678" x2="91115" y2="85242"/>
                        <a14:foregroundMark x1="91115" y1="85242" x2="94707" y2="72247"/>
                        <a14:foregroundMark x1="94707" y1="72247" x2="89792" y2="21586"/>
                        <a14:foregroundMark x1="89792" y1="21586" x2="80907" y2="12335"/>
                        <a14:foregroundMark x1="80907" y1="12335" x2="69754" y2="7489"/>
                        <a14:foregroundMark x1="69754" y1="7489" x2="6427" y2="46696"/>
                        <a14:foregroundMark x1="6427" y1="46696" x2="3781" y2="57709"/>
                        <a14:foregroundMark x1="3781" y1="57709" x2="4915" y2="92291"/>
                        <a14:foregroundMark x1="4915" y1="92291" x2="8318" y2="99780"/>
                        <a14:foregroundMark x1="24953" y1="43612" x2="39319" y2="46256"/>
                        <a14:foregroundMark x1="39319" y1="46256" x2="68998" y2="44493"/>
                        <a14:foregroundMark x1="68998" y1="44493" x2="81285" y2="35242"/>
                        <a14:foregroundMark x1="81285" y1="35242" x2="82609" y2="20485"/>
                        <a14:foregroundMark x1="82609" y1="20485" x2="70321" y2="13216"/>
                        <a14:foregroundMark x1="70321" y1="13216" x2="52552" y2="16740"/>
                        <a14:foregroundMark x1="52552" y1="16740" x2="41588" y2="25110"/>
                        <a14:foregroundMark x1="41588" y1="25110" x2="25520" y2="45154"/>
                        <a14:foregroundMark x1="25520" y1="45154" x2="24386" y2="45815"/>
                        <a14:foregroundMark x1="69943" y1="31057" x2="60491" y2="28194"/>
                        <a14:foregroundMark x1="60491" y1="28194" x2="45747" y2="30176"/>
                        <a14:foregroundMark x1="45747" y1="30176" x2="43289" y2="42952"/>
                        <a14:foregroundMark x1="43289" y1="42952" x2="55577" y2="45815"/>
                        <a14:foregroundMark x1="73157" y1="35463" x2="58034" y2="34141"/>
                        <a14:foregroundMark x1="58034" y1="34141" x2="46503" y2="40088"/>
                        <a14:foregroundMark x1="46503" y1="40088" x2="67486" y2="47577"/>
                        <a14:foregroundMark x1="67486" y1="47577" x2="76371" y2="41630"/>
                        <a14:foregroundMark x1="58412" y1="20705" x2="58034" y2="28855"/>
                        <a14:foregroundMark x1="59735" y1="17841" x2="47826" y2="22907"/>
                        <a14:foregroundMark x1="47826" y1="22907" x2="51796" y2="31938"/>
                        <a14:foregroundMark x1="75992" y1="7709" x2="78639" y2="10793"/>
                        <a14:foregroundMark x1="78450" y1="7709" x2="81664" y2="11894"/>
                        <a14:foregroundMark x1="76938" y1="7930" x2="76938" y2="7930"/>
                        <a14:foregroundMark x1="76371" y1="4405" x2="89792" y2="26432"/>
                        <a14:foregroundMark x1="89792" y1="26432" x2="89792" y2="26432"/>
                        <a14:foregroundMark x1="91682" y1="34802" x2="95841" y2="63656"/>
                        <a14:foregroundMark x1="95841" y1="63656" x2="96408" y2="77093"/>
                        <a14:foregroundMark x1="96408" y1="77093" x2="91493" y2="59692"/>
                        <a14:foregroundMark x1="91493" y1="59692" x2="90170" y2="44493"/>
                        <a14:foregroundMark x1="25520" y1="29075" x2="75425" y2="48018"/>
                        <a14:foregroundMark x1="75425" y1="48018" x2="73157" y2="48678"/>
                        <a14:foregroundMark x1="64839" y1="36123" x2="85633" y2="37885"/>
                        <a14:foregroundMark x1="62004" y1="34361" x2="68620" y2="36564"/>
                        <a14:foregroundMark x1="59735" y1="37004" x2="76560" y2="44493"/>
                        <a14:foregroundMark x1="17013" y1="68062" x2="79773" y2="63436"/>
                        <a14:foregroundMark x1="14556" y1="65639" x2="69943" y2="61894"/>
                        <a14:foregroundMark x1="69943" y1="61894" x2="72212" y2="61894"/>
                        <a14:foregroundMark x1="86578" y1="58811" x2="57467" y2="56388"/>
                        <a14:foregroundMark x1="57467" y1="56388" x2="57467" y2="56388"/>
                        <a14:foregroundMark x1="8507" y1="64758" x2="35917" y2="75771"/>
                        <a14:foregroundMark x1="35917" y1="75771" x2="69376" y2="66520"/>
                        <a14:foregroundMark x1="8129" y1="64097" x2="14745" y2="75991"/>
                        <a14:foregroundMark x1="14745" y1="75991" x2="19471" y2="75110"/>
                        <a14:foregroundMark x1="6805" y1="69824" x2="16257" y2="78634"/>
                        <a14:foregroundMark x1="40643" y1="70705" x2="40643" y2="70705"/>
                        <a14:foregroundMark x1="40643" y1="70705" x2="40643" y2="70705"/>
                        <a14:foregroundMark x1="40454" y1="65419" x2="40454" y2="65419"/>
                        <a14:foregroundMark x1="40454" y1="65419" x2="32514" y2="69163"/>
                        <a14:foregroundMark x1="36106" y1="68943" x2="49149" y2="71145"/>
                        <a14:foregroundMark x1="75425" y1="65198" x2="88280" y2="65198"/>
                        <a14:foregroundMark x1="94329" y1="43612" x2="94896" y2="81938"/>
                        <a14:foregroundMark x1="41210" y1="37004" x2="42722" y2="46916"/>
                        <a14:foregroundMark x1="18904" y1="74890" x2="31947" y2="66520"/>
                        <a14:foregroundMark x1="31947" y1="66520" x2="27977" y2="6233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25201" y="1189154"/>
            <a:ext cx="2457656" cy="2109217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B23BDBF-58E5-52C2-B7E4-0FCDE22C86E3}"/>
              </a:ext>
            </a:extLst>
          </p:cNvPr>
          <p:cNvSpPr txBox="1"/>
          <p:nvPr/>
        </p:nvSpPr>
        <p:spPr>
          <a:xfrm>
            <a:off x="5049898" y="334949"/>
            <a:ext cx="188575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5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これ</a:t>
            </a:r>
            <a:endParaRPr lang="en-US" altLang="ja-JP" sz="54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9" name="矢印: ストライプ 8">
            <a:extLst>
              <a:ext uri="{FF2B5EF4-FFF2-40B4-BE49-F238E27FC236}">
                <a16:creationId xmlns:a16="http://schemas.microsoft.com/office/drawing/2014/main" id="{343C8883-09CD-8CA7-4A01-7F6CF66275B2}"/>
              </a:ext>
            </a:extLst>
          </p:cNvPr>
          <p:cNvSpPr/>
          <p:nvPr/>
        </p:nvSpPr>
        <p:spPr>
          <a:xfrm>
            <a:off x="886601" y="4507031"/>
            <a:ext cx="1399634" cy="962448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2F7C53B-2885-30A7-D0A8-CBD556A0E831}"/>
              </a:ext>
            </a:extLst>
          </p:cNvPr>
          <p:cNvSpPr txBox="1"/>
          <p:nvPr/>
        </p:nvSpPr>
        <p:spPr>
          <a:xfrm>
            <a:off x="4767598" y="3207831"/>
            <a:ext cx="245035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5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ケーキ</a:t>
            </a:r>
            <a:endParaRPr lang="en-US" altLang="ja-JP" sz="44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0760BCD-A5AE-5432-B942-A657E7D12E79}"/>
              </a:ext>
            </a:extLst>
          </p:cNvPr>
          <p:cNvSpPr txBox="1"/>
          <p:nvPr/>
        </p:nvSpPr>
        <p:spPr>
          <a:xfrm>
            <a:off x="2992401" y="4361483"/>
            <a:ext cx="698979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6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これはケーキです。</a:t>
            </a:r>
            <a:endParaRPr lang="en-US" altLang="ja-JP" sz="66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A675147E-3F60-F043-4192-37B28A610050}"/>
              </a:ext>
            </a:extLst>
          </p:cNvPr>
          <p:cNvSpPr/>
          <p:nvPr/>
        </p:nvSpPr>
        <p:spPr>
          <a:xfrm>
            <a:off x="9590315" y="55073"/>
            <a:ext cx="2454432" cy="130763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b="1" dirty="0">
                <a:solidFill>
                  <a:schemeClr val="tx1"/>
                </a:solidFill>
              </a:rPr>
              <a:t>復習</a:t>
            </a:r>
            <a:endParaRPr kumimoji="1" lang="en-US" altLang="ja-JP" sz="4000" b="1" dirty="0">
              <a:solidFill>
                <a:schemeClr val="tx1"/>
              </a:solidFill>
            </a:endParaRPr>
          </a:p>
          <a:p>
            <a:pPr algn="ctr"/>
            <a:r>
              <a:rPr lang="en-US" altLang="ja-JP" sz="4000" b="1" dirty="0">
                <a:solidFill>
                  <a:schemeClr val="tx1"/>
                </a:solidFill>
              </a:rPr>
              <a:t>Review</a:t>
            </a:r>
            <a:endParaRPr kumimoji="1" lang="ja-JP" alt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405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A4F2A9-CCEA-C7FB-D260-67C908D898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F8B767BC-6047-F190-3608-04C64C78A6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AF2B015-EFF8-F6C6-FE82-7FF973414C9F}"/>
              </a:ext>
            </a:extLst>
          </p:cNvPr>
          <p:cNvSpPr txBox="1"/>
          <p:nvPr/>
        </p:nvSpPr>
        <p:spPr>
          <a:xfrm>
            <a:off x="5905500" y="5626838"/>
            <a:ext cx="7805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生きた日本語を学ぼう！</a:t>
            </a:r>
            <a:r>
              <a:rPr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その⑪</a:t>
            </a:r>
            <a:r>
              <a:rPr kumimoji="1" lang="ja-JP" altLang="en-US" sz="4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</a:p>
        </p:txBody>
      </p:sp>
      <p:sp>
        <p:nvSpPr>
          <p:cNvPr id="19" name="矢印: ストライプ 18">
            <a:extLst>
              <a:ext uri="{FF2B5EF4-FFF2-40B4-BE49-F238E27FC236}">
                <a16:creationId xmlns:a16="http://schemas.microsoft.com/office/drawing/2014/main" id="{E7900EA3-BC42-740E-18FE-F97F1A09BB2A}"/>
              </a:ext>
            </a:extLst>
          </p:cNvPr>
          <p:cNvSpPr/>
          <p:nvPr/>
        </p:nvSpPr>
        <p:spPr>
          <a:xfrm>
            <a:off x="535126" y="4949621"/>
            <a:ext cx="1399634" cy="962448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84E36C0-5129-ED2E-F5E2-8BA2600A4F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9941" l="9961" r="89941">
                        <a14:foregroundMark x1="43652" y1="0" x2="52734" y2="6543"/>
                        <a14:foregroundMark x1="31152" y1="32520" x2="39063" y2="33496"/>
                        <a14:foregroundMark x1="30762" y1="67773" x2="52246" y2="75000"/>
                        <a14:foregroundMark x1="52246" y1="75000" x2="60938" y2="74805"/>
                        <a14:foregroundMark x1="60938" y1="74805" x2="61230" y2="74609"/>
                        <a14:foregroundMark x1="28906" y1="67480" x2="43945" y2="75098"/>
                        <a14:foregroundMark x1="58398" y1="68066" x2="59961" y2="7138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05500" y="667776"/>
            <a:ext cx="3358671" cy="3358671"/>
          </a:xfrm>
          <a:prstGeom prst="rect">
            <a:avLst/>
          </a:prstGeom>
        </p:spPr>
      </p:pic>
      <p:sp>
        <p:nvSpPr>
          <p:cNvPr id="6" name="思考の吹き出し: 雲形 5">
            <a:extLst>
              <a:ext uri="{FF2B5EF4-FFF2-40B4-BE49-F238E27FC236}">
                <a16:creationId xmlns:a16="http://schemas.microsoft.com/office/drawing/2014/main" id="{813F6E7A-9EA4-C0AE-77F7-3B105CB6BFBD}"/>
              </a:ext>
            </a:extLst>
          </p:cNvPr>
          <p:cNvSpPr/>
          <p:nvPr/>
        </p:nvSpPr>
        <p:spPr>
          <a:xfrm>
            <a:off x="1088571" y="472488"/>
            <a:ext cx="4385763" cy="2651711"/>
          </a:xfrm>
          <a:prstGeom prst="cloudCallout">
            <a:avLst>
              <a:gd name="adj1" fmla="val 72536"/>
              <a:gd name="adj2" fmla="val 437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2AE1EAD-1054-35FA-1B0F-4F4E4CD91BC1}"/>
              </a:ext>
            </a:extLst>
          </p:cNvPr>
          <p:cNvSpPr txBox="1"/>
          <p:nvPr/>
        </p:nvSpPr>
        <p:spPr>
          <a:xfrm>
            <a:off x="1866310" y="945931"/>
            <a:ext cx="261654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 sz="36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これ</a:t>
            </a:r>
            <a:endParaRPr lang="en-US" altLang="ja-JP" sz="3600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51781A8-95FA-60A9-5EB0-A081D8489F02}"/>
              </a:ext>
            </a:extLst>
          </p:cNvPr>
          <p:cNvSpPr txBox="1"/>
          <p:nvPr/>
        </p:nvSpPr>
        <p:spPr>
          <a:xfrm>
            <a:off x="1866310" y="1533539"/>
            <a:ext cx="261654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 sz="36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ケーキ</a:t>
            </a:r>
            <a:endParaRPr lang="en-US" altLang="ja-JP" sz="3600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58987173-2C68-5E83-9F70-AA9DA9266FA8}"/>
              </a:ext>
            </a:extLst>
          </p:cNvPr>
          <p:cNvSpPr txBox="1"/>
          <p:nvPr/>
        </p:nvSpPr>
        <p:spPr>
          <a:xfrm>
            <a:off x="1866310" y="2121147"/>
            <a:ext cx="261654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 sz="36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おいしい</a:t>
            </a:r>
            <a:endParaRPr lang="en-US" altLang="ja-JP" sz="3600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312A5073-BC65-4B7D-6E1D-50780A8311B1}"/>
              </a:ext>
            </a:extLst>
          </p:cNvPr>
          <p:cNvSpPr txBox="1"/>
          <p:nvPr/>
        </p:nvSpPr>
        <p:spPr>
          <a:xfrm>
            <a:off x="2524315" y="3680490"/>
            <a:ext cx="880771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6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これケーキはおいしいです。</a:t>
            </a:r>
            <a:endParaRPr lang="en-US" altLang="ja-JP" sz="60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22" name="乗算記号 21">
            <a:extLst>
              <a:ext uri="{FF2B5EF4-FFF2-40B4-BE49-F238E27FC236}">
                <a16:creationId xmlns:a16="http://schemas.microsoft.com/office/drawing/2014/main" id="{D7E90F6E-0B5E-C393-5222-EFDB450AD40A}"/>
              </a:ext>
            </a:extLst>
          </p:cNvPr>
          <p:cNvSpPr/>
          <p:nvPr/>
        </p:nvSpPr>
        <p:spPr>
          <a:xfrm>
            <a:off x="882429" y="3581318"/>
            <a:ext cx="1399634" cy="1351979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FFAD6ED2-F195-FE2F-D7DB-8436E306F7C9}"/>
              </a:ext>
            </a:extLst>
          </p:cNvPr>
          <p:cNvSpPr txBox="1"/>
          <p:nvPr/>
        </p:nvSpPr>
        <p:spPr>
          <a:xfrm>
            <a:off x="2469886" y="4879423"/>
            <a:ext cx="880771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6000" b="1" u="sng" dirty="0"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この</a:t>
            </a:r>
            <a:r>
              <a:rPr lang="ja-JP" altLang="en-US" sz="6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ケーキはおいしいです。</a:t>
            </a:r>
            <a:endParaRPr lang="en-US" altLang="ja-JP" sz="60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507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23CDFB-0250-C512-5EE9-7E4B9749C6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B8D89B2B-B05D-6714-8011-9CCB116928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13A364B-5EC5-E2C1-6D49-2D5660BAAB29}"/>
              </a:ext>
            </a:extLst>
          </p:cNvPr>
          <p:cNvSpPr txBox="1"/>
          <p:nvPr/>
        </p:nvSpPr>
        <p:spPr>
          <a:xfrm>
            <a:off x="5976102" y="5621497"/>
            <a:ext cx="7805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生きた日本語を学ぼう！</a:t>
            </a:r>
            <a:r>
              <a:rPr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その⑪</a:t>
            </a:r>
            <a:r>
              <a:rPr kumimoji="1" lang="ja-JP" altLang="en-US" sz="4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49CF214-A362-E7B0-E421-0AB4B8B9400D}"/>
              </a:ext>
            </a:extLst>
          </p:cNvPr>
          <p:cNvSpPr txBox="1"/>
          <p:nvPr/>
        </p:nvSpPr>
        <p:spPr>
          <a:xfrm>
            <a:off x="388550" y="464472"/>
            <a:ext cx="545356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8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この・あの・その</a:t>
            </a:r>
            <a:endParaRPr lang="en-US" altLang="ja-JP" sz="4800" b="1" u="sng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6" name="矢印: ストライプ 5">
            <a:extLst>
              <a:ext uri="{FF2B5EF4-FFF2-40B4-BE49-F238E27FC236}">
                <a16:creationId xmlns:a16="http://schemas.microsoft.com/office/drawing/2014/main" id="{609A3BE4-D72A-8E73-DF18-F92BE3544A48}"/>
              </a:ext>
            </a:extLst>
          </p:cNvPr>
          <p:cNvSpPr/>
          <p:nvPr/>
        </p:nvSpPr>
        <p:spPr>
          <a:xfrm>
            <a:off x="5142298" y="1540139"/>
            <a:ext cx="1399634" cy="962448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5B4768E-B7BA-C005-42E4-21956FAF3FAC}"/>
              </a:ext>
            </a:extLst>
          </p:cNvPr>
          <p:cNvSpPr txBox="1"/>
          <p:nvPr/>
        </p:nvSpPr>
        <p:spPr>
          <a:xfrm>
            <a:off x="2067212" y="1451779"/>
            <a:ext cx="188575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5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これ</a:t>
            </a:r>
            <a:endParaRPr lang="en-US" altLang="ja-JP" sz="54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this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4A58795-4302-30E7-7EF0-8B563AFE1E0F}"/>
              </a:ext>
            </a:extLst>
          </p:cNvPr>
          <p:cNvSpPr txBox="1"/>
          <p:nvPr/>
        </p:nvSpPr>
        <p:spPr>
          <a:xfrm>
            <a:off x="7608041" y="1451779"/>
            <a:ext cx="188575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5400" b="1" dirty="0"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この</a:t>
            </a:r>
            <a:endParaRPr lang="en-US" altLang="ja-JP" sz="5400" b="1" dirty="0">
              <a:solidFill>
                <a:srgbClr val="FFFF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b="1" dirty="0"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this</a:t>
            </a:r>
          </a:p>
        </p:txBody>
      </p:sp>
      <p:sp>
        <p:nvSpPr>
          <p:cNvPr id="9" name="矢印: ストライプ 8">
            <a:extLst>
              <a:ext uri="{FF2B5EF4-FFF2-40B4-BE49-F238E27FC236}">
                <a16:creationId xmlns:a16="http://schemas.microsoft.com/office/drawing/2014/main" id="{269273FC-56AC-2027-7B0A-1C5AEDECD943}"/>
              </a:ext>
            </a:extLst>
          </p:cNvPr>
          <p:cNvSpPr/>
          <p:nvPr/>
        </p:nvSpPr>
        <p:spPr>
          <a:xfrm>
            <a:off x="5142298" y="3085417"/>
            <a:ext cx="1399634" cy="962448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589728E-D9C6-11DC-894C-3E04F130B5B1}"/>
              </a:ext>
            </a:extLst>
          </p:cNvPr>
          <p:cNvSpPr txBox="1"/>
          <p:nvPr/>
        </p:nvSpPr>
        <p:spPr>
          <a:xfrm>
            <a:off x="2067212" y="2997057"/>
            <a:ext cx="188575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5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あれ</a:t>
            </a:r>
            <a:endParaRPr lang="en-US" altLang="ja-JP" sz="54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that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A815502-EB12-6FAA-4014-5360557DA318}"/>
              </a:ext>
            </a:extLst>
          </p:cNvPr>
          <p:cNvSpPr txBox="1"/>
          <p:nvPr/>
        </p:nvSpPr>
        <p:spPr>
          <a:xfrm>
            <a:off x="7608041" y="2997057"/>
            <a:ext cx="188575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5400" b="1" dirty="0"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あの</a:t>
            </a:r>
            <a:endParaRPr lang="en-US" altLang="ja-JP" sz="5400" b="1" dirty="0">
              <a:solidFill>
                <a:srgbClr val="FFFF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b="1" dirty="0"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that</a:t>
            </a:r>
          </a:p>
        </p:txBody>
      </p:sp>
      <p:sp>
        <p:nvSpPr>
          <p:cNvPr id="12" name="矢印: ストライプ 11">
            <a:extLst>
              <a:ext uri="{FF2B5EF4-FFF2-40B4-BE49-F238E27FC236}">
                <a16:creationId xmlns:a16="http://schemas.microsoft.com/office/drawing/2014/main" id="{08761B3E-0CF2-B874-6EB4-B4661FC982F2}"/>
              </a:ext>
            </a:extLst>
          </p:cNvPr>
          <p:cNvSpPr/>
          <p:nvPr/>
        </p:nvSpPr>
        <p:spPr>
          <a:xfrm>
            <a:off x="5142298" y="4542335"/>
            <a:ext cx="1399634" cy="962448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F5433F1-96BD-B2C7-12E8-3740A204CAC7}"/>
              </a:ext>
            </a:extLst>
          </p:cNvPr>
          <p:cNvSpPr txBox="1"/>
          <p:nvPr/>
        </p:nvSpPr>
        <p:spPr>
          <a:xfrm>
            <a:off x="2067212" y="4453975"/>
            <a:ext cx="188575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5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それ</a:t>
            </a:r>
            <a:endParaRPr lang="en-US" altLang="ja-JP" sz="54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it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73EADEA-11B7-7A3B-8A5A-1DDC8A2A365F}"/>
              </a:ext>
            </a:extLst>
          </p:cNvPr>
          <p:cNvSpPr txBox="1"/>
          <p:nvPr/>
        </p:nvSpPr>
        <p:spPr>
          <a:xfrm>
            <a:off x="7608041" y="4453975"/>
            <a:ext cx="188575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5400" b="1" dirty="0"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その</a:t>
            </a:r>
            <a:endParaRPr lang="en-US" altLang="ja-JP" sz="5400" b="1" dirty="0">
              <a:solidFill>
                <a:srgbClr val="FFFF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b="1" dirty="0"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that</a:t>
            </a:r>
          </a:p>
        </p:txBody>
      </p:sp>
    </p:spTree>
    <p:extLst>
      <p:ext uri="{BB962C8B-B14F-4D97-AF65-F5344CB8AC3E}">
        <p14:creationId xmlns:p14="http://schemas.microsoft.com/office/powerpoint/2010/main" val="2244594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1" grpId="0"/>
      <p:bldP spid="12" grpId="0" animBg="1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368652-03FC-21A9-F0DF-7E9E88A051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DB48D212-B349-962F-2A86-2EBCF4B7A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94A7153-FB75-0DEE-269E-B3CA2A79B020}"/>
              </a:ext>
            </a:extLst>
          </p:cNvPr>
          <p:cNvSpPr txBox="1"/>
          <p:nvPr/>
        </p:nvSpPr>
        <p:spPr>
          <a:xfrm>
            <a:off x="5905500" y="5551714"/>
            <a:ext cx="7805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生きた日本語を学ぼう！</a:t>
            </a:r>
            <a:r>
              <a:rPr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その⑪</a:t>
            </a:r>
            <a:r>
              <a:rPr kumimoji="1" lang="ja-JP" altLang="en-US" sz="4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5612882-7D48-49B4-6F59-4EBA94804648}"/>
              </a:ext>
            </a:extLst>
          </p:cNvPr>
          <p:cNvSpPr txBox="1"/>
          <p:nvPr/>
        </p:nvSpPr>
        <p:spPr>
          <a:xfrm>
            <a:off x="301464" y="475359"/>
            <a:ext cx="545356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文の作り方</a:t>
            </a:r>
            <a:endParaRPr lang="en-US" altLang="ja-JP" sz="3600" b="1" u="sng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How to make sentence</a:t>
            </a:r>
            <a:endParaRPr lang="ja-JP" altLang="en-US" sz="3600" u="sng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AA5767B-5742-DD08-F4AE-1A08C2B50F8B}"/>
              </a:ext>
            </a:extLst>
          </p:cNvPr>
          <p:cNvSpPr txBox="1"/>
          <p:nvPr/>
        </p:nvSpPr>
        <p:spPr>
          <a:xfrm>
            <a:off x="2470072" y="2725837"/>
            <a:ext cx="277991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5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○○は</a:t>
            </a:r>
            <a:endParaRPr lang="en-US" altLang="ja-JP" sz="54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24FD798-06B2-48A2-14FB-A61F865EB653}"/>
              </a:ext>
            </a:extLst>
          </p:cNvPr>
          <p:cNvSpPr txBox="1"/>
          <p:nvPr/>
        </p:nvSpPr>
        <p:spPr>
          <a:xfrm>
            <a:off x="8752016" y="2700074"/>
            <a:ext cx="277991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5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です。</a:t>
            </a:r>
            <a:endParaRPr lang="en-US" altLang="ja-JP" sz="54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34E29A2-8C2C-2EDF-447B-BC4BD4955929}"/>
              </a:ext>
            </a:extLst>
          </p:cNvPr>
          <p:cNvSpPr txBox="1"/>
          <p:nvPr/>
        </p:nvSpPr>
        <p:spPr>
          <a:xfrm>
            <a:off x="612997" y="4481625"/>
            <a:ext cx="437551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主語（しゅご）</a:t>
            </a:r>
            <a:endParaRPr lang="en-US" altLang="ja-JP" sz="32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Subject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039E958-2E91-3014-BA43-524D1826421B}"/>
              </a:ext>
            </a:extLst>
          </p:cNvPr>
          <p:cNvSpPr txBox="1"/>
          <p:nvPr/>
        </p:nvSpPr>
        <p:spPr>
          <a:xfrm>
            <a:off x="8752016" y="4481625"/>
            <a:ext cx="313201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動詞（どうし）</a:t>
            </a:r>
            <a:endParaRPr lang="en-US" altLang="ja-JP" sz="32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Verb</a:t>
            </a:r>
            <a:endParaRPr lang="ja-JP" altLang="en-US" sz="3200" dirty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2A99F14-611B-BF31-9C78-1C326B9EA2D5}"/>
              </a:ext>
            </a:extLst>
          </p:cNvPr>
          <p:cNvSpPr txBox="1"/>
          <p:nvPr/>
        </p:nvSpPr>
        <p:spPr>
          <a:xfrm>
            <a:off x="141030" y="1869078"/>
            <a:ext cx="300616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5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この</a:t>
            </a:r>
            <a:endParaRPr lang="en-US" altLang="ja-JP" sz="54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ja-JP" altLang="en-US" sz="5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あの</a:t>
            </a:r>
            <a:endParaRPr lang="en-US" altLang="ja-JP" sz="54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ja-JP" altLang="en-US" sz="5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その</a:t>
            </a:r>
            <a:endParaRPr lang="en-US" altLang="ja-JP" sz="54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4DC4BBC-E73F-3E87-DDA8-DCB967D8A49E}"/>
              </a:ext>
            </a:extLst>
          </p:cNvPr>
          <p:cNvSpPr txBox="1"/>
          <p:nvPr/>
        </p:nvSpPr>
        <p:spPr>
          <a:xfrm>
            <a:off x="5611044" y="2652113"/>
            <a:ext cx="277991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5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△△</a:t>
            </a:r>
            <a:endParaRPr lang="en-US" altLang="ja-JP" sz="54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8707B0D-F7A9-7011-5B4D-707E74B272F1}"/>
              </a:ext>
            </a:extLst>
          </p:cNvPr>
          <p:cNvSpPr txBox="1"/>
          <p:nvPr/>
        </p:nvSpPr>
        <p:spPr>
          <a:xfrm>
            <a:off x="4982839" y="4481625"/>
            <a:ext cx="403631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形容詞（けいようし）</a:t>
            </a:r>
            <a:endParaRPr lang="en-US" altLang="ja-JP" sz="32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adjective</a:t>
            </a:r>
          </a:p>
        </p:txBody>
      </p:sp>
    </p:spTree>
    <p:extLst>
      <p:ext uri="{BB962C8B-B14F-4D97-AF65-F5344CB8AC3E}">
        <p14:creationId xmlns:p14="http://schemas.microsoft.com/office/powerpoint/2010/main" val="409380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08B3DF-7985-F2F0-FFAA-845CB01091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CA7A153D-4970-E596-17D7-8DF335E4CB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BCCBFEC-F9E6-A0D7-106B-A5D77BC3A732}"/>
              </a:ext>
            </a:extLst>
          </p:cNvPr>
          <p:cNvSpPr txBox="1"/>
          <p:nvPr/>
        </p:nvSpPr>
        <p:spPr>
          <a:xfrm>
            <a:off x="5905500" y="5551714"/>
            <a:ext cx="7805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生きた日本語を学ぼう！</a:t>
            </a:r>
            <a:r>
              <a:rPr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その⑪</a:t>
            </a:r>
            <a:r>
              <a:rPr kumimoji="1" lang="ja-JP" altLang="en-US" sz="4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AE860F0-6192-93ED-DE88-5F20F17970A7}"/>
              </a:ext>
            </a:extLst>
          </p:cNvPr>
          <p:cNvSpPr txBox="1"/>
          <p:nvPr/>
        </p:nvSpPr>
        <p:spPr>
          <a:xfrm>
            <a:off x="130012" y="508597"/>
            <a:ext cx="34919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例文</a:t>
            </a:r>
            <a:endParaRPr lang="en-US" altLang="ja-JP" sz="3600" b="1" u="sng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Example</a:t>
            </a:r>
            <a:endParaRPr lang="ja-JP" altLang="en-US" sz="3600" u="sng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83F14EE-E9D0-9B5E-12DD-10751B925670}"/>
              </a:ext>
            </a:extLst>
          </p:cNvPr>
          <p:cNvSpPr txBox="1"/>
          <p:nvPr/>
        </p:nvSpPr>
        <p:spPr>
          <a:xfrm>
            <a:off x="1810819" y="2192715"/>
            <a:ext cx="463286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あのライオンは</a:t>
            </a:r>
            <a:endParaRPr lang="en-US" altLang="ja-JP" sz="40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that lion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563814D-6861-63C4-3022-450B9DC088C7}"/>
              </a:ext>
            </a:extLst>
          </p:cNvPr>
          <p:cNvSpPr txBox="1"/>
          <p:nvPr/>
        </p:nvSpPr>
        <p:spPr>
          <a:xfrm>
            <a:off x="9001933" y="2157091"/>
            <a:ext cx="241773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です。</a:t>
            </a:r>
            <a:endParaRPr lang="en-US" altLang="ja-JP" sz="40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is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1000FB3-F927-62AA-94EB-2B2720E1D32D}"/>
              </a:ext>
            </a:extLst>
          </p:cNvPr>
          <p:cNvSpPr txBox="1"/>
          <p:nvPr/>
        </p:nvSpPr>
        <p:spPr>
          <a:xfrm>
            <a:off x="1899090" y="3930986"/>
            <a:ext cx="450223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そのパン屋（や）は</a:t>
            </a:r>
            <a:endParaRPr lang="en-US" altLang="ja-JP" sz="40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that</a:t>
            </a:r>
            <a:r>
              <a:rPr lang="ja-JP" altLang="en-US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</a:t>
            </a:r>
            <a:r>
              <a:rPr lang="en-US" altLang="ja-JP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bakery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351B9AB-84F7-3121-9EA0-1D3F59686571}"/>
              </a:ext>
            </a:extLst>
          </p:cNvPr>
          <p:cNvSpPr txBox="1"/>
          <p:nvPr/>
        </p:nvSpPr>
        <p:spPr>
          <a:xfrm>
            <a:off x="72892" y="2018536"/>
            <a:ext cx="18240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72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①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CD9A87B-5C52-2D88-13BD-989CCA50CAB4}"/>
              </a:ext>
            </a:extLst>
          </p:cNvPr>
          <p:cNvSpPr txBox="1"/>
          <p:nvPr/>
        </p:nvSpPr>
        <p:spPr>
          <a:xfrm>
            <a:off x="72892" y="3724132"/>
            <a:ext cx="18240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72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②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3C3AA8F-0F1C-6971-515B-86BC897CF634}"/>
              </a:ext>
            </a:extLst>
          </p:cNvPr>
          <p:cNvSpPr txBox="1"/>
          <p:nvPr/>
        </p:nvSpPr>
        <p:spPr>
          <a:xfrm>
            <a:off x="6357546" y="2157092"/>
            <a:ext cx="277991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かっこいい</a:t>
            </a:r>
            <a:endParaRPr lang="en-US" altLang="ja-JP" sz="40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cool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1109201-D208-472D-46C2-69897C6FE624}"/>
              </a:ext>
            </a:extLst>
          </p:cNvPr>
          <p:cNvSpPr txBox="1"/>
          <p:nvPr/>
        </p:nvSpPr>
        <p:spPr>
          <a:xfrm>
            <a:off x="9001933" y="3964319"/>
            <a:ext cx="241773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です。</a:t>
            </a:r>
            <a:endParaRPr lang="en-US" altLang="ja-JP" sz="40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is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D6F1E0A-2CF0-619A-9102-652EB4260A9A}"/>
              </a:ext>
            </a:extLst>
          </p:cNvPr>
          <p:cNvSpPr txBox="1"/>
          <p:nvPr/>
        </p:nvSpPr>
        <p:spPr>
          <a:xfrm>
            <a:off x="6357546" y="3964319"/>
            <a:ext cx="277991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近（ちか）い</a:t>
            </a:r>
            <a:endParaRPr lang="en-US" altLang="ja-JP" sz="40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close</a:t>
            </a:r>
          </a:p>
        </p:txBody>
      </p:sp>
    </p:spTree>
    <p:extLst>
      <p:ext uri="{BB962C8B-B14F-4D97-AF65-F5344CB8AC3E}">
        <p14:creationId xmlns:p14="http://schemas.microsoft.com/office/powerpoint/2010/main" val="3340819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10D8FF-0A78-1001-5507-79AA2ACE37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8D90F557-6BDD-640C-B639-A145FC54D9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07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069E0DB-F057-94A9-E1E8-F0590C02F71B}"/>
              </a:ext>
            </a:extLst>
          </p:cNvPr>
          <p:cNvSpPr txBox="1"/>
          <p:nvPr/>
        </p:nvSpPr>
        <p:spPr>
          <a:xfrm>
            <a:off x="5905500" y="5551714"/>
            <a:ext cx="7805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生きた日本語を学ぼう！</a:t>
            </a:r>
            <a:r>
              <a:rPr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その⑪</a:t>
            </a:r>
            <a:r>
              <a:rPr kumimoji="1" lang="ja-JP" altLang="en-US" sz="4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B839DF0-6F41-9C4D-3211-BFF7FD05B625}"/>
              </a:ext>
            </a:extLst>
          </p:cNvPr>
          <p:cNvSpPr txBox="1"/>
          <p:nvPr/>
        </p:nvSpPr>
        <p:spPr>
          <a:xfrm>
            <a:off x="130012" y="508597"/>
            <a:ext cx="34919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例文</a:t>
            </a:r>
            <a:endParaRPr lang="en-US" altLang="ja-JP" sz="3600" b="1" u="sng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Example</a:t>
            </a:r>
            <a:endParaRPr lang="ja-JP" altLang="en-US" sz="3600" u="sng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41FB882-4BBF-40E1-217A-DFD2455D41BB}"/>
              </a:ext>
            </a:extLst>
          </p:cNvPr>
          <p:cNvSpPr txBox="1"/>
          <p:nvPr/>
        </p:nvSpPr>
        <p:spPr>
          <a:xfrm>
            <a:off x="1748589" y="2219730"/>
            <a:ext cx="467249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この映画（えいが）は</a:t>
            </a:r>
            <a:endParaRPr lang="en-US" altLang="ja-JP" sz="40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this movie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C1AB241-CE07-297A-CA55-0FE40BB525E5}"/>
              </a:ext>
            </a:extLst>
          </p:cNvPr>
          <p:cNvSpPr txBox="1"/>
          <p:nvPr/>
        </p:nvSpPr>
        <p:spPr>
          <a:xfrm>
            <a:off x="1735929" y="4025381"/>
            <a:ext cx="453226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そのコーヒーは</a:t>
            </a:r>
            <a:endParaRPr lang="en-US" altLang="ja-JP" sz="40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that coffee 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0197551-906F-6704-AAE2-66558BD77D92}"/>
              </a:ext>
            </a:extLst>
          </p:cNvPr>
          <p:cNvSpPr txBox="1"/>
          <p:nvPr/>
        </p:nvSpPr>
        <p:spPr>
          <a:xfrm>
            <a:off x="-334149" y="2026166"/>
            <a:ext cx="277991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72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③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26FC4D9-7DA1-3FF3-FFD4-E03EFD0698BC}"/>
              </a:ext>
            </a:extLst>
          </p:cNvPr>
          <p:cNvSpPr txBox="1"/>
          <p:nvPr/>
        </p:nvSpPr>
        <p:spPr>
          <a:xfrm>
            <a:off x="-334149" y="3840814"/>
            <a:ext cx="277991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72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④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D990C4D-3CC2-2A96-E496-A1F90248576C}"/>
              </a:ext>
            </a:extLst>
          </p:cNvPr>
          <p:cNvSpPr txBox="1"/>
          <p:nvPr/>
        </p:nvSpPr>
        <p:spPr>
          <a:xfrm>
            <a:off x="8599161" y="2170039"/>
            <a:ext cx="241773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です。</a:t>
            </a:r>
            <a:endParaRPr lang="en-US" altLang="ja-JP" sz="40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is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A773AB1-DF9A-DDA6-83F9-9A09374A6854}"/>
              </a:ext>
            </a:extLst>
          </p:cNvPr>
          <p:cNvSpPr txBox="1"/>
          <p:nvPr/>
        </p:nvSpPr>
        <p:spPr>
          <a:xfrm>
            <a:off x="6268193" y="2178352"/>
            <a:ext cx="277991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良（い）い</a:t>
            </a:r>
            <a:endParaRPr lang="en-US" altLang="ja-JP" sz="40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good 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28E972D-0315-15C6-2236-414B5E674D19}"/>
              </a:ext>
            </a:extLst>
          </p:cNvPr>
          <p:cNvSpPr txBox="1"/>
          <p:nvPr/>
        </p:nvSpPr>
        <p:spPr>
          <a:xfrm>
            <a:off x="9233280" y="4025380"/>
            <a:ext cx="241773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です。</a:t>
            </a:r>
            <a:endParaRPr lang="en-US" altLang="ja-JP" sz="40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is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107964E-02FA-B6BB-E8F6-3C7BC501CB93}"/>
              </a:ext>
            </a:extLst>
          </p:cNvPr>
          <p:cNvSpPr txBox="1"/>
          <p:nvPr/>
        </p:nvSpPr>
        <p:spPr>
          <a:xfrm>
            <a:off x="6360781" y="4025381"/>
            <a:ext cx="277991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苦（にが）い</a:t>
            </a:r>
            <a:endParaRPr lang="en-US" altLang="ja-JP" sz="40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bitter</a:t>
            </a:r>
          </a:p>
        </p:txBody>
      </p:sp>
    </p:spTree>
    <p:extLst>
      <p:ext uri="{BB962C8B-B14F-4D97-AF65-F5344CB8AC3E}">
        <p14:creationId xmlns:p14="http://schemas.microsoft.com/office/powerpoint/2010/main" val="3534960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CC2D31-8A87-A26A-E427-E72EDEE610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86064AB7-E5C5-E20D-773F-FCA5AF0BCC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E8C2F60-DB3A-6946-D0FB-048578BAA8A2}"/>
              </a:ext>
            </a:extLst>
          </p:cNvPr>
          <p:cNvSpPr txBox="1"/>
          <p:nvPr/>
        </p:nvSpPr>
        <p:spPr>
          <a:xfrm>
            <a:off x="5905499" y="5583911"/>
            <a:ext cx="7805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生きた日本語を学ぼう！</a:t>
            </a:r>
            <a:r>
              <a:rPr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その⑪</a:t>
            </a:r>
            <a:r>
              <a:rPr kumimoji="1" lang="ja-JP" altLang="en-US" sz="4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4F4EB8A-3397-51A7-2549-46A272664510}"/>
              </a:ext>
            </a:extLst>
          </p:cNvPr>
          <p:cNvSpPr txBox="1"/>
          <p:nvPr/>
        </p:nvSpPr>
        <p:spPr>
          <a:xfrm>
            <a:off x="207197" y="415472"/>
            <a:ext cx="34919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練習</a:t>
            </a:r>
            <a:endParaRPr lang="en-US" altLang="ja-JP" sz="3600" b="1" u="sng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Practice</a:t>
            </a:r>
            <a:endParaRPr lang="ja-JP" altLang="en-US" sz="3600" u="sng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8D278AD-EA89-BA39-93EC-AB4778AFB60C}"/>
              </a:ext>
            </a:extLst>
          </p:cNvPr>
          <p:cNvSpPr txBox="1"/>
          <p:nvPr/>
        </p:nvSpPr>
        <p:spPr>
          <a:xfrm>
            <a:off x="284384" y="1843950"/>
            <a:ext cx="333759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例</a:t>
            </a:r>
            <a:endParaRPr lang="en-US" altLang="ja-JP" sz="3600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example</a:t>
            </a:r>
            <a:endParaRPr lang="ja-JP" altLang="en-US" sz="3600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9" name="矢印: ストライプ 8">
            <a:extLst>
              <a:ext uri="{FF2B5EF4-FFF2-40B4-BE49-F238E27FC236}">
                <a16:creationId xmlns:a16="http://schemas.microsoft.com/office/drawing/2014/main" id="{343C8883-09CD-8CA7-4A01-7F6CF66275B2}"/>
              </a:ext>
            </a:extLst>
          </p:cNvPr>
          <p:cNvSpPr/>
          <p:nvPr/>
        </p:nvSpPr>
        <p:spPr>
          <a:xfrm>
            <a:off x="1144504" y="4819672"/>
            <a:ext cx="1399634" cy="962448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0760BCD-A5AE-5432-B942-A657E7D12E79}"/>
              </a:ext>
            </a:extLst>
          </p:cNvPr>
          <p:cNvSpPr txBox="1"/>
          <p:nvPr/>
        </p:nvSpPr>
        <p:spPr>
          <a:xfrm>
            <a:off x="2544138" y="4859792"/>
            <a:ext cx="764802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5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その犬は速いです。</a:t>
            </a:r>
            <a:endParaRPr lang="en-US" altLang="ja-JP" sz="54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4E5FE4F-4E30-1C6D-58CD-AA1E04E46288}"/>
              </a:ext>
            </a:extLst>
          </p:cNvPr>
          <p:cNvSpPr txBox="1"/>
          <p:nvPr/>
        </p:nvSpPr>
        <p:spPr>
          <a:xfrm>
            <a:off x="4642549" y="3903110"/>
            <a:ext cx="29069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速（はや）い</a:t>
            </a:r>
            <a:endParaRPr lang="en-US" altLang="ja-JP" sz="40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B18DB2A-F0D5-9F66-585F-2DF3B515C864}"/>
              </a:ext>
            </a:extLst>
          </p:cNvPr>
          <p:cNvSpPr txBox="1"/>
          <p:nvPr/>
        </p:nvSpPr>
        <p:spPr>
          <a:xfrm>
            <a:off x="3976566" y="533490"/>
            <a:ext cx="18458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それ</a:t>
            </a:r>
            <a:endParaRPr lang="en-US" altLang="ja-JP" sz="40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5A808C14-7AB9-2EB4-EDCC-9881606F10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1" b="89941" l="7910" r="89941">
                        <a14:foregroundMark x1="8105" y1="20996" x2="7910" y2="2714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02342" y="1015636"/>
            <a:ext cx="3290185" cy="3290185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8BB801F-C749-7E79-8628-9668262D05EA}"/>
              </a:ext>
            </a:extLst>
          </p:cNvPr>
          <p:cNvSpPr txBox="1"/>
          <p:nvPr/>
        </p:nvSpPr>
        <p:spPr>
          <a:xfrm>
            <a:off x="6176301" y="533490"/>
            <a:ext cx="21420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犬（いぬ）</a:t>
            </a:r>
            <a:endParaRPr lang="en-US" altLang="ja-JP" sz="40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771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1BA9AC-975D-B12B-6735-B9ACE1EED6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D3FD2296-5605-C35C-4822-406368522F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DFE7B87-21A1-F0EA-0123-9A70DCBE8A6F}"/>
              </a:ext>
            </a:extLst>
          </p:cNvPr>
          <p:cNvSpPr txBox="1"/>
          <p:nvPr/>
        </p:nvSpPr>
        <p:spPr>
          <a:xfrm>
            <a:off x="5941983" y="5506994"/>
            <a:ext cx="7805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生きた日本語を学ぼう！</a:t>
            </a:r>
            <a:r>
              <a:rPr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その⑪</a:t>
            </a:r>
            <a:r>
              <a:rPr kumimoji="1" lang="ja-JP" altLang="en-US" sz="4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BFADC1F-6DEF-B73C-2A37-3DF5175D1C44}"/>
              </a:ext>
            </a:extLst>
          </p:cNvPr>
          <p:cNvSpPr txBox="1"/>
          <p:nvPr/>
        </p:nvSpPr>
        <p:spPr>
          <a:xfrm>
            <a:off x="207197" y="415472"/>
            <a:ext cx="34919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練習</a:t>
            </a:r>
            <a:endParaRPr lang="en-US" altLang="ja-JP" sz="3600" b="1" u="sng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Practice</a:t>
            </a:r>
            <a:endParaRPr lang="ja-JP" altLang="en-US" sz="3600" u="sng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06F0C09-9A28-4942-3EBB-BF6726FCF5AC}"/>
              </a:ext>
            </a:extLst>
          </p:cNvPr>
          <p:cNvSpPr txBox="1"/>
          <p:nvPr/>
        </p:nvSpPr>
        <p:spPr>
          <a:xfrm>
            <a:off x="284382" y="1717715"/>
            <a:ext cx="333759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問題　①</a:t>
            </a:r>
            <a:endParaRPr lang="en-US" altLang="ja-JP" sz="3600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Problem</a:t>
            </a:r>
            <a:r>
              <a:rPr lang="ja-JP" altLang="en-US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①</a:t>
            </a:r>
          </a:p>
        </p:txBody>
      </p:sp>
      <p:sp>
        <p:nvSpPr>
          <p:cNvPr id="9" name="矢印: ストライプ 8">
            <a:extLst>
              <a:ext uri="{FF2B5EF4-FFF2-40B4-BE49-F238E27FC236}">
                <a16:creationId xmlns:a16="http://schemas.microsoft.com/office/drawing/2014/main" id="{0E66526F-8609-B165-8C8C-8098D1BEC2EA}"/>
              </a:ext>
            </a:extLst>
          </p:cNvPr>
          <p:cNvSpPr/>
          <p:nvPr/>
        </p:nvSpPr>
        <p:spPr>
          <a:xfrm>
            <a:off x="853299" y="4589098"/>
            <a:ext cx="1399634" cy="962448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12BBD0D-2B41-5FBE-6A25-6AD95D89B4BC}"/>
              </a:ext>
            </a:extLst>
          </p:cNvPr>
          <p:cNvSpPr txBox="1"/>
          <p:nvPr/>
        </p:nvSpPr>
        <p:spPr>
          <a:xfrm>
            <a:off x="2703484" y="3470492"/>
            <a:ext cx="71410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甘（あま）い</a:t>
            </a:r>
            <a:endParaRPr lang="en-US" altLang="ja-JP" sz="40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EF4DC03-89DB-E7E5-521C-731BAFB4CFFA}"/>
              </a:ext>
            </a:extLst>
          </p:cNvPr>
          <p:cNvSpPr txBox="1"/>
          <p:nvPr/>
        </p:nvSpPr>
        <p:spPr>
          <a:xfrm>
            <a:off x="3471757" y="4197757"/>
            <a:ext cx="533879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9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？</a:t>
            </a:r>
            <a:endParaRPr lang="en-US" altLang="ja-JP" sz="96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0A2C88BC-A1CB-9FB6-25D8-5E9B9ED35A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684" b="60031" l="68301" r="87653">
                        <a14:foregroundMark x1="84939" y1="32970" x2="84238" y2="40435"/>
                        <a14:foregroundMark x1="77320" y1="43857" x2="84676" y2="34526"/>
                        <a14:foregroundMark x1="84676" y1="34526" x2="84939" y2="37792"/>
                        <a14:foregroundMark x1="82137" y1="22084" x2="78371" y2="24106"/>
                        <a14:foregroundMark x1="85114" y1="35303" x2="85552" y2="44635"/>
                        <a14:foregroundMark x1="68476" y1="41680" x2="70578" y2="44479"/>
                        <a14:foregroundMark x1="81524" y1="21462" x2="79247" y2="23639"/>
                        <a14:foregroundMark x1="87391" y1="37792" x2="87391" y2="42613"/>
                        <a14:foregroundMark x1="79917" y1="60031" x2="81786" y2="60031"/>
                        <a14:foregroundMark x1="75394" y1="60031" x2="77004" y2="60031"/>
                        <a14:backgroundMark x1="77933" y1="60187" x2="77933" y2="60187"/>
                        <a14:backgroundMark x1="77408" y1="59876" x2="77408" y2="59876"/>
                        <a14:backgroundMark x1="78634" y1="59409" x2="77583" y2="59720"/>
                        <a14:backgroundMark x1="77145" y1="59720" x2="79422" y2="611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912" t="15876" r="9921" b="36002"/>
          <a:stretch/>
        </p:blipFill>
        <p:spPr>
          <a:xfrm>
            <a:off x="5177046" y="1011895"/>
            <a:ext cx="2281592" cy="2558031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E4FFCF4-1052-81FA-BB1D-4BAD6BED0911}"/>
              </a:ext>
            </a:extLst>
          </p:cNvPr>
          <p:cNvSpPr txBox="1"/>
          <p:nvPr/>
        </p:nvSpPr>
        <p:spPr>
          <a:xfrm>
            <a:off x="4295353" y="526968"/>
            <a:ext cx="18458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あれ</a:t>
            </a:r>
            <a:endParaRPr lang="en-US" altLang="ja-JP" sz="40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A39DEC4-BD3B-0C8D-505C-EAA00469D701}"/>
              </a:ext>
            </a:extLst>
          </p:cNvPr>
          <p:cNvSpPr txBox="1"/>
          <p:nvPr/>
        </p:nvSpPr>
        <p:spPr>
          <a:xfrm>
            <a:off x="6495088" y="526968"/>
            <a:ext cx="21420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りんご</a:t>
            </a:r>
            <a:endParaRPr lang="en-US" altLang="ja-JP" sz="40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1332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329</Words>
  <Application>Microsoft Office PowerPoint</Application>
  <PresentationFormat>ワイド画面</PresentationFormat>
  <Paragraphs>133</Paragraphs>
  <Slides>12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7" baseType="lpstr">
      <vt:lpstr>HGP創英角ﾎﾟｯﾌﾟ体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2025-04-06T13:43:34Z</dcterms:created>
  <dcterms:modified xsi:type="dcterms:W3CDTF">2025-05-18T12:46:22Z</dcterms:modified>
</cp:coreProperties>
</file>